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301" r:id="rId5"/>
    <p:sldId id="259" r:id="rId6"/>
    <p:sldId id="290" r:id="rId7"/>
    <p:sldId id="297" r:id="rId8"/>
    <p:sldId id="298" r:id="rId9"/>
    <p:sldId id="260" r:id="rId10"/>
    <p:sldId id="261" r:id="rId11"/>
    <p:sldId id="262" r:id="rId12"/>
    <p:sldId id="263" r:id="rId13"/>
    <p:sldId id="264" r:id="rId14"/>
    <p:sldId id="296" r:id="rId15"/>
    <p:sldId id="265" r:id="rId16"/>
    <p:sldId id="266" r:id="rId17"/>
    <p:sldId id="267" r:id="rId18"/>
    <p:sldId id="289" r:id="rId19"/>
    <p:sldId id="291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92" r:id="rId34"/>
    <p:sldId id="282" r:id="rId35"/>
    <p:sldId id="283" r:id="rId36"/>
    <p:sldId id="293" r:id="rId37"/>
    <p:sldId id="284" r:id="rId38"/>
    <p:sldId id="285" r:id="rId39"/>
    <p:sldId id="299" r:id="rId40"/>
    <p:sldId id="300" r:id="rId41"/>
    <p:sldId id="287" r:id="rId42"/>
    <p:sldId id="288" r:id="rId4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4" autoAdjust="0"/>
    <p:restoredTop sz="50067" autoAdjust="0"/>
  </p:normalViewPr>
  <p:slideViewPr>
    <p:cSldViewPr>
      <p:cViewPr varScale="1">
        <p:scale>
          <a:sx n="88" d="100"/>
          <a:sy n="88" d="100"/>
        </p:scale>
        <p:origin x="-992" y="-10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963943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licer.org/slicerWiki/index.php/Documentation/Nightly/Modules/UKFTractography" TargetMode="Externa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yogesh@bwh.harvard.edu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3.wdp"/><Relationship Id="rId6" Type="http://schemas.openxmlformats.org/officeDocument/2006/relationships/image" Target="../media/image36.png"/><Relationship Id="rId7" Type="http://schemas.microsoft.com/office/2007/relationships/hdphoto" Target="../media/hdphoto4.wdp"/><Relationship Id="rId8" Type="http://schemas.openxmlformats.org/officeDocument/2006/relationships/image" Target="../media/image37.png"/><Relationship Id="rId9" Type="http://schemas.microsoft.com/office/2007/relationships/hdphoto" Target="../media/hdphoto5.wdp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ncbi.nlm.nih.gov/pubmed/19694258" TargetMode="Externa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UKF Tractography Tutorial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181100" y="5664200"/>
            <a:ext cx="10464800" cy="1692424"/>
          </a:xfrm>
          <a:prstGeom prst="rect">
            <a:avLst/>
          </a:prstGeom>
        </p:spPr>
        <p:txBody>
          <a:bodyPr/>
          <a:lstStyle/>
          <a:p>
            <a:pPr lvl="0" defTabSz="327152">
              <a:defRPr sz="1800"/>
            </a:pPr>
            <a:r>
              <a:rPr sz="2632">
                <a:solidFill>
                  <a:srgbClr val="53585F"/>
                </a:solidFill>
              </a:rPr>
              <a:t>Pegah Kahali, M.D.</a:t>
            </a:r>
          </a:p>
          <a:p>
            <a:pPr lvl="0" defTabSz="327152">
              <a:defRPr sz="1800"/>
            </a:pPr>
            <a:endParaRPr sz="2632">
              <a:solidFill>
                <a:srgbClr val="53585F"/>
              </a:solidFill>
            </a:endParaRPr>
          </a:p>
          <a:p>
            <a:pPr lvl="0" defTabSz="327152">
              <a:defRPr sz="1800"/>
            </a:pPr>
            <a:r>
              <a:rPr sz="2632">
                <a:solidFill>
                  <a:srgbClr val="53585F"/>
                </a:solidFill>
              </a:rPr>
              <a:t>Surgical Planning Laboratory</a:t>
            </a:r>
          </a:p>
          <a:p>
            <a:pPr lvl="0" defTabSz="327152">
              <a:defRPr sz="1800"/>
            </a:pPr>
            <a:r>
              <a:rPr sz="2632">
                <a:solidFill>
                  <a:srgbClr val="53585F"/>
                </a:solidFill>
              </a:rPr>
              <a:t>Harvard Medical School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 smtClean="0"/>
              <a:t>D</a:t>
            </a:r>
            <a:r>
              <a:rPr lang="en-US" sz="8000" dirty="0" smtClean="0"/>
              <a:t>W</a:t>
            </a:r>
            <a:r>
              <a:rPr sz="8000" dirty="0" smtClean="0"/>
              <a:t>I </a:t>
            </a:r>
            <a:r>
              <a:rPr sz="8000" dirty="0"/>
              <a:t>Dataset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600" dirty="0"/>
              <a:t>Download the data </a:t>
            </a:r>
            <a:r>
              <a:rPr sz="3600" dirty="0" smtClean="0"/>
              <a:t>at</a:t>
            </a:r>
            <a:r>
              <a:rPr lang="en-US" dirty="0"/>
              <a:t>:</a:t>
            </a:r>
            <a:r>
              <a:rPr lang="en-US" sz="3600" dirty="0" smtClean="0">
                <a:solidFill>
                  <a:srgbClr val="164F86"/>
                </a:solidFill>
              </a:rPr>
              <a:t/>
            </a:r>
            <a:br>
              <a:rPr lang="en-US" sz="3600" dirty="0" smtClean="0">
                <a:solidFill>
                  <a:srgbClr val="164F86"/>
                </a:solidFill>
              </a:rPr>
            </a:br>
            <a:r>
              <a:rPr lang="en-US" sz="3200" u="sng" dirty="0">
                <a:solidFill>
                  <a:srgbClr val="0000FF"/>
                </a:solidFill>
              </a:rPr>
              <a:t>https://www.slicer.org/w/images/e/e6/</a:t>
            </a:r>
            <a:r>
              <a:rPr lang="en-US" sz="3200" u="sng" dirty="0" smtClean="0">
                <a:solidFill>
                  <a:srgbClr val="0000FF"/>
                </a:solidFill>
              </a:rPr>
              <a:t>Dti_tutorial_data.zip</a:t>
            </a:r>
            <a:endParaRPr sz="5400" dirty="0"/>
          </a:p>
          <a:p>
            <a:pPr lvl="0">
              <a:defRPr sz="1800"/>
            </a:pPr>
            <a:r>
              <a:rPr sz="3600" dirty="0"/>
              <a:t>The Diffusion Weighted Imaging (DWI) dataset is composed of :</a:t>
            </a:r>
          </a:p>
          <a:p>
            <a:pPr marL="1016000" lvl="1" indent="-571500">
              <a:spcBef>
                <a:spcPts val="1300"/>
              </a:spcBef>
              <a:defRPr sz="1800"/>
            </a:pPr>
            <a:r>
              <a:rPr sz="2300" dirty="0"/>
              <a:t>1 volume acquired without diffusion-sensitizing gradient</a:t>
            </a:r>
          </a:p>
          <a:p>
            <a:pPr marL="1016000" lvl="1" indent="-571500">
              <a:spcBef>
                <a:spcPts val="1300"/>
              </a:spcBef>
              <a:defRPr sz="1800"/>
            </a:pPr>
            <a:r>
              <a:rPr sz="2300" dirty="0"/>
              <a:t>41 volumes acquired with 41 different diffusion-sensitizing gradient directions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45"/>
          <a:stretch/>
        </p:blipFill>
        <p:spPr>
          <a:xfrm>
            <a:off x="0" y="1908634"/>
            <a:ext cx="13004800" cy="7921166"/>
          </a:xfrm>
          <a:prstGeom prst="rect">
            <a:avLst/>
          </a:prstGeom>
        </p:spPr>
      </p:pic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952500" y="3048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Start </a:t>
            </a:r>
            <a:r>
              <a:rPr sz="8000" dirty="0" smtClean="0"/>
              <a:t>Slicer</a:t>
            </a:r>
            <a:endParaRPr sz="8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45"/>
          <a:stretch/>
        </p:blipFill>
        <p:spPr>
          <a:xfrm>
            <a:off x="0" y="1908634"/>
            <a:ext cx="13004800" cy="7921166"/>
          </a:xfrm>
          <a:prstGeom prst="rect">
            <a:avLst/>
          </a:prstGeom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952500" y="3556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Load the </a:t>
            </a:r>
            <a:r>
              <a:rPr sz="8000" dirty="0" smtClean="0"/>
              <a:t>data</a:t>
            </a:r>
            <a:endParaRPr sz="8000" dirty="0"/>
          </a:p>
        </p:txBody>
      </p:sp>
      <p:sp>
        <p:nvSpPr>
          <p:cNvPr id="66" name="Shape 66"/>
          <p:cNvSpPr/>
          <p:nvPr/>
        </p:nvSpPr>
        <p:spPr>
          <a:xfrm>
            <a:off x="6731000" y="5345782"/>
            <a:ext cx="1270000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463800" y="4024064"/>
            <a:ext cx="1270000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5969000" y="3810000"/>
            <a:ext cx="1371600" cy="343818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098800" y="3285827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 dirty="0">
                <a:solidFill>
                  <a:srgbClr val="C82506"/>
                </a:solidFill>
              </a:rPr>
              <a:t>1</a:t>
            </a:r>
          </a:p>
        </p:txBody>
      </p:sp>
      <p:sp>
        <p:nvSpPr>
          <p:cNvPr id="70" name="Shape 70"/>
          <p:cNvSpPr/>
          <p:nvPr/>
        </p:nvSpPr>
        <p:spPr>
          <a:xfrm>
            <a:off x="6705600" y="3124200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C82506"/>
                </a:solidFill>
              </a:rPr>
              <a:t>2</a:t>
            </a:r>
          </a:p>
        </p:txBody>
      </p:sp>
      <p:sp>
        <p:nvSpPr>
          <p:cNvPr id="71" name="Shape 71"/>
          <p:cNvSpPr/>
          <p:nvPr/>
        </p:nvSpPr>
        <p:spPr>
          <a:xfrm>
            <a:off x="8178800" y="5448299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 dirty="0">
                <a:solidFill>
                  <a:srgbClr val="C82506"/>
                </a:solidFill>
              </a:rP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65"/>
          <a:stretch/>
        </p:blipFill>
        <p:spPr>
          <a:xfrm>
            <a:off x="0" y="1926522"/>
            <a:ext cx="13004800" cy="7903278"/>
          </a:xfrm>
          <a:prstGeom prst="rect">
            <a:avLst/>
          </a:prstGeom>
        </p:spPr>
      </p:pic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952500" y="2032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There you go…!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a brain mask</a:t>
            </a:r>
          </a:p>
          <a:p>
            <a:r>
              <a:rPr lang="en-US" dirty="0" smtClean="0"/>
              <a:t>Creating FA map</a:t>
            </a:r>
          </a:p>
          <a:p>
            <a:r>
              <a:rPr lang="en-US" dirty="0" smtClean="0"/>
              <a:t>Creating region of interest for tract seeding</a:t>
            </a:r>
          </a:p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501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65"/>
          <a:stretch/>
        </p:blipFill>
        <p:spPr>
          <a:xfrm>
            <a:off x="0" y="2078922"/>
            <a:ext cx="13004800" cy="7903278"/>
          </a:xfrm>
          <a:prstGeom prst="rect">
            <a:avLst/>
          </a:prstGeom>
        </p:spPr>
      </p:pic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952500" y="355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 lvl="0">
              <a:defRPr sz="1800"/>
            </a:pPr>
            <a:r>
              <a:rPr sz="6800" dirty="0"/>
              <a:t>Brain Mask Creation</a:t>
            </a:r>
          </a:p>
        </p:txBody>
      </p:sp>
      <p:sp>
        <p:nvSpPr>
          <p:cNvPr id="78" name="Shape 78"/>
          <p:cNvSpPr/>
          <p:nvPr/>
        </p:nvSpPr>
        <p:spPr>
          <a:xfrm>
            <a:off x="7433514" y="5528846"/>
            <a:ext cx="4860086" cy="338554"/>
          </a:xfrm>
          <a:prstGeom prst="rect">
            <a:avLst/>
          </a:prstGeom>
          <a:solidFill>
            <a:srgbClr val="C13521"/>
          </a:solidFill>
          <a:ln w="1016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“Diffusion </a:t>
            </a:r>
            <a:r>
              <a:rPr lang="en-US" sz="2200" b="1" dirty="0" smtClean="0">
                <a:solidFill>
                  <a:srgbClr val="FFFFFF"/>
                </a:solidFill>
              </a:rPr>
              <a:t>Brain </a:t>
            </a:r>
            <a:r>
              <a:rPr sz="2200" b="1" dirty="0" smtClean="0">
                <a:solidFill>
                  <a:srgbClr val="FFFFFF"/>
                </a:solidFill>
              </a:rPr>
              <a:t>Masking</a:t>
            </a:r>
            <a:r>
              <a:rPr sz="2200" b="1" dirty="0">
                <a:solidFill>
                  <a:srgbClr val="FFFFFF"/>
                </a:solidFill>
              </a:rPr>
              <a:t>” </a:t>
            </a:r>
          </a:p>
        </p:txBody>
      </p:sp>
      <p:pic>
        <p:nvPicPr>
          <p:cNvPr id="79" name="Picture 7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8198372">
            <a:off x="7873242" y="6355721"/>
            <a:ext cx="1742452" cy="2465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974755"/>
            <a:ext cx="13004800" cy="7931245"/>
          </a:xfrm>
          <a:prstGeom prst="rect">
            <a:avLst/>
          </a:prstGeom>
        </p:spPr>
      </p:pic>
      <p:sp>
        <p:nvSpPr>
          <p:cNvPr id="83" name="Shape 83"/>
          <p:cNvSpPr/>
          <p:nvPr/>
        </p:nvSpPr>
        <p:spPr>
          <a:xfrm>
            <a:off x="2770983" y="1524000"/>
            <a:ext cx="357901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the input is the DWI volume you loaded</a:t>
            </a:r>
          </a:p>
        </p:txBody>
      </p:sp>
      <p:sp>
        <p:nvSpPr>
          <p:cNvPr id="84" name="Shape 84"/>
          <p:cNvSpPr/>
          <p:nvPr/>
        </p:nvSpPr>
        <p:spPr>
          <a:xfrm>
            <a:off x="1778000" y="4495800"/>
            <a:ext cx="1062981" cy="172493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778000" y="4724400"/>
            <a:ext cx="1828405" cy="441872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836446" y="4038600"/>
            <a:ext cx="4094954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volumes as the Baseline and Mask </a:t>
            </a:r>
          </a:p>
        </p:txBody>
      </p:sp>
      <p:sp>
        <p:nvSpPr>
          <p:cNvPr id="87" name="Shape 87"/>
          <p:cNvSpPr/>
          <p:nvPr/>
        </p:nvSpPr>
        <p:spPr>
          <a:xfrm flipH="1">
            <a:off x="3663637" y="4677956"/>
            <a:ext cx="2234038" cy="286634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H="1">
            <a:off x="2924210" y="2267423"/>
            <a:ext cx="1659092" cy="208478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4347467" y="7848600"/>
            <a:ext cx="707133" cy="66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95" name="Shape 95"/>
          <p:cNvSpPr/>
          <p:nvPr/>
        </p:nvSpPr>
        <p:spPr>
          <a:xfrm>
            <a:off x="3978076" y="4464050"/>
            <a:ext cx="8411997" cy="11430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this mask can then be used when estimating the diffusion tensor image, in order not to estimate tensors all over the volume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 Seeding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For whole </a:t>
            </a:r>
            <a:r>
              <a:rPr lang="en-US" u="sng" dirty="0" smtClean="0"/>
              <a:t>brain </a:t>
            </a:r>
            <a:r>
              <a:rPr lang="en-US" u="sng" dirty="0" err="1" smtClean="0"/>
              <a:t>tractography</a:t>
            </a:r>
            <a:r>
              <a:rPr lang="en-US" u="sng" dirty="0" smtClean="0"/>
              <a:t> </a:t>
            </a:r>
            <a:r>
              <a:rPr lang="en-US" dirty="0" smtClean="0"/>
              <a:t>with UKF, the Otsu threshold mask is used as the brain mask.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To seed a </a:t>
            </a:r>
            <a:r>
              <a:rPr lang="en-US" u="sng" dirty="0" smtClean="0"/>
              <a:t>specific tract of interest</a:t>
            </a:r>
            <a:r>
              <a:rPr lang="en-US" dirty="0" smtClean="0"/>
              <a:t>, label maps can be drawn on either: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3200" dirty="0" smtClean="0"/>
              <a:t>DWI (output baseline volume)</a:t>
            </a:r>
          </a:p>
          <a:p>
            <a:pPr lvl="2">
              <a:spcBef>
                <a:spcPts val="0"/>
              </a:spcBef>
              <a:buFont typeface="Arial" pitchFamily="34" charset="0"/>
              <a:buChar char="•"/>
            </a:pPr>
            <a:r>
              <a:rPr lang="en-US" sz="3200" dirty="0" smtClean="0"/>
              <a:t>FA map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291852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 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FA maps can be more informative for selecting ROIs. </a:t>
            </a:r>
          </a:p>
          <a:p>
            <a:r>
              <a:rPr lang="en-US" dirty="0" smtClean="0"/>
              <a:t>For that purpose you should first estimate DTI and calculate FA map</a:t>
            </a:r>
          </a:p>
          <a:p>
            <a:r>
              <a:rPr lang="en-US" dirty="0" smtClean="0"/>
              <a:t>Although these maps are only used here for ROI selection and the model is again estimated from DWI for UKF </a:t>
            </a:r>
            <a:r>
              <a:rPr lang="en-US" dirty="0" err="1" smtClean="0"/>
              <a:t>tractography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279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311" t="11074" r="24272" b="13132"/>
          <a:stretch/>
        </p:blipFill>
        <p:spPr>
          <a:xfrm>
            <a:off x="3606800" y="2971800"/>
            <a:ext cx="5796895" cy="5791200"/>
          </a:xfrm>
          <a:prstGeom prst="rect">
            <a:avLst/>
          </a:prstGeom>
        </p:spPr>
      </p:pic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>
                <a:solidFill>
                  <a:srgbClr val="CBC8C2"/>
                </a:solidFill>
              </a:rPr>
              <a:t>3D</a:t>
            </a:r>
            <a:r>
              <a:rPr sz="8000"/>
              <a:t>Slicer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2300"/>
              <a:t>The tutorial uses the 3DSlicer software (</a:t>
            </a:r>
            <a:r>
              <a:rPr sz="2300">
                <a:solidFill>
                  <a:srgbClr val="164F86"/>
                </a:solidFill>
                <a:hlinkClick r:id="rId3"/>
              </a:rPr>
              <a:t>www.slicer.org</a:t>
            </a:r>
            <a:r>
              <a:rPr sz="2300"/>
              <a:t>)</a:t>
            </a:r>
          </a:p>
        </p:txBody>
      </p:sp>
      <p:pic>
        <p:nvPicPr>
          <p:cNvPr id="41" name="pasted-image-filter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174" y="135419"/>
            <a:ext cx="1862362" cy="186236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665163" y="8687793"/>
            <a:ext cx="1124743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It is the responsibility of the user of 3DSlicer to comply with both the terms of the license and with the applicable laws, regulations and rules. Slicer is a tool for research, and is not FDA approved.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17840" y="1898555"/>
            <a:ext cx="13004800" cy="7931245"/>
          </a:xfrm>
          <a:prstGeom prst="rect">
            <a:avLst/>
          </a:prstGeom>
        </p:spPr>
      </p:pic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952500" y="381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 lvl="0">
              <a:defRPr sz="1800"/>
            </a:pPr>
            <a:r>
              <a:rPr sz="6200" dirty="0"/>
              <a:t>DWI to DTI Estimation</a:t>
            </a:r>
          </a:p>
        </p:txBody>
      </p:sp>
      <p:sp>
        <p:nvSpPr>
          <p:cNvPr id="99" name="Shape 99"/>
          <p:cNvSpPr/>
          <p:nvPr/>
        </p:nvSpPr>
        <p:spPr>
          <a:xfrm>
            <a:off x="10215167" y="5334000"/>
            <a:ext cx="2764233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this module</a:t>
            </a:r>
          </a:p>
        </p:txBody>
      </p:sp>
      <p:sp>
        <p:nvSpPr>
          <p:cNvPr id="100" name="Shape 100"/>
          <p:cNvSpPr/>
          <p:nvPr/>
        </p:nvSpPr>
        <p:spPr>
          <a:xfrm>
            <a:off x="6248401" y="7202001"/>
            <a:ext cx="1927325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 flipH="1">
            <a:off x="8307093" y="5641345"/>
            <a:ext cx="1928737" cy="1615825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952500" y="381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 dirty="0"/>
              <a:t>Set the </a:t>
            </a:r>
            <a:r>
              <a:rPr sz="5900" dirty="0" smtClean="0"/>
              <a:t>Parameters</a:t>
            </a:r>
            <a:endParaRPr sz="5900" dirty="0"/>
          </a:p>
        </p:txBody>
      </p:sp>
      <p:sp>
        <p:nvSpPr>
          <p:cNvPr id="105" name="Shape 105"/>
          <p:cNvSpPr/>
          <p:nvPr/>
        </p:nvSpPr>
        <p:spPr>
          <a:xfrm>
            <a:off x="25400" y="4114800"/>
            <a:ext cx="5029200" cy="2196158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633" r="61190" b="45893"/>
          <a:stretch/>
        </p:blipFill>
        <p:spPr>
          <a:xfrm>
            <a:off x="2235200" y="2098675"/>
            <a:ext cx="6858000" cy="4911725"/>
          </a:xfrm>
          <a:prstGeom prst="rect">
            <a:avLst/>
          </a:prstGeom>
          <a:ln w="38100" cap="sq" cmpd="sng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8" name="Shape 108"/>
          <p:cNvSpPr/>
          <p:nvPr/>
        </p:nvSpPr>
        <p:spPr>
          <a:xfrm>
            <a:off x="657909" y="923092"/>
            <a:ext cx="4296442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</a:t>
            </a:r>
            <a:r>
              <a:rPr lang="en-US" sz="2200" b="1" dirty="0" smtClean="0">
                <a:solidFill>
                  <a:srgbClr val="FFFFFF"/>
                </a:solidFill>
              </a:rPr>
              <a:t>Output Diffusion Brain</a:t>
            </a:r>
            <a:r>
              <a:rPr sz="2200" b="1" dirty="0" smtClean="0">
                <a:solidFill>
                  <a:srgbClr val="FFFFFF"/>
                </a:solidFill>
              </a:rPr>
              <a:t> </a:t>
            </a:r>
            <a:r>
              <a:rPr sz="2200" b="1" dirty="0">
                <a:solidFill>
                  <a:srgbClr val="FFFFFF"/>
                </a:solidFill>
              </a:rPr>
              <a:t>Mask you already created</a:t>
            </a:r>
          </a:p>
        </p:txBody>
      </p:sp>
      <p:sp>
        <p:nvSpPr>
          <p:cNvPr id="109" name="Shape 109"/>
          <p:cNvSpPr/>
          <p:nvPr/>
        </p:nvSpPr>
        <p:spPr>
          <a:xfrm rot="10800000" flipV="1">
            <a:off x="6659650" y="7869445"/>
            <a:ext cx="353649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3200"/>
              </a:spcBef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select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WLS (</a:t>
            </a: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Weighted Least Square)</a:t>
            </a:r>
          </a:p>
        </p:txBody>
      </p:sp>
      <p:sp>
        <p:nvSpPr>
          <p:cNvPr id="110" name="Shape 110"/>
          <p:cNvSpPr/>
          <p:nvPr/>
        </p:nvSpPr>
        <p:spPr>
          <a:xfrm>
            <a:off x="10464800" y="8993584"/>
            <a:ext cx="2175821" cy="430887"/>
          </a:xfrm>
          <a:prstGeom prst="rect">
            <a:avLst/>
          </a:prstGeom>
          <a:ln w="12700">
            <a:solidFill>
              <a:srgbClr val="C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800" b="1" i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 i="0">
                <a:solidFill>
                  <a:srgbClr val="000000"/>
                </a:solidFill>
              </a:defRPr>
            </a:pPr>
            <a:r>
              <a:rPr lang="en-US" sz="2800" b="1" i="1" dirty="0" smtClean="0">
                <a:solidFill>
                  <a:srgbClr val="C82506"/>
                </a:solidFill>
              </a:rPr>
              <a:t>Click </a:t>
            </a:r>
            <a:r>
              <a:rPr sz="2800" b="1" i="1" dirty="0" smtClean="0">
                <a:solidFill>
                  <a:srgbClr val="C82506"/>
                </a:solidFill>
              </a:rPr>
              <a:t>Apply</a:t>
            </a:r>
            <a:endParaRPr sz="2800" b="1" i="1" dirty="0">
              <a:solidFill>
                <a:srgbClr val="C82506"/>
              </a:solidFill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8989698" y="4061996"/>
            <a:ext cx="3406263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Output DTI Volume</a:t>
            </a:r>
          </a:p>
        </p:txBody>
      </p:sp>
      <p:sp>
        <p:nvSpPr>
          <p:cNvPr id="113" name="Shape 113"/>
          <p:cNvSpPr/>
          <p:nvPr/>
        </p:nvSpPr>
        <p:spPr>
          <a:xfrm>
            <a:off x="480698" y="5975519"/>
            <a:ext cx="3009487" cy="1015663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“Output Baseline Volume” you already created</a:t>
            </a:r>
          </a:p>
        </p:txBody>
      </p:sp>
      <p:sp>
        <p:nvSpPr>
          <p:cNvPr id="114" name="Shape 114"/>
          <p:cNvSpPr/>
          <p:nvPr/>
        </p:nvSpPr>
        <p:spPr>
          <a:xfrm flipH="1">
            <a:off x="5892800" y="4776643"/>
            <a:ext cx="3706917" cy="709757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788996" y="1605860"/>
            <a:ext cx="875204" cy="3499540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 flipV="1">
            <a:off x="3437564" y="5738949"/>
            <a:ext cx="2226297" cy="853807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 flipH="1" flipV="1">
            <a:off x="6659650" y="6554296"/>
            <a:ext cx="1671549" cy="1334388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9"/>
            <a:ext cx="13004800" cy="7914961"/>
          </a:xfrm>
          <a:prstGeom prst="rect">
            <a:avLst/>
          </a:prstGeom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Status: Completed! 100%</a:t>
            </a:r>
          </a:p>
        </p:txBody>
      </p:sp>
      <p:sp>
        <p:nvSpPr>
          <p:cNvPr id="121" name="Shape 121"/>
          <p:cNvSpPr/>
          <p:nvPr/>
        </p:nvSpPr>
        <p:spPr>
          <a:xfrm>
            <a:off x="8407584" y="4082013"/>
            <a:ext cx="4038416" cy="1354217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“Output DTI Volume” as the background and “None” for foreground and label map </a:t>
            </a:r>
          </a:p>
        </p:txBody>
      </p:sp>
      <p:sp>
        <p:nvSpPr>
          <p:cNvPr id="122" name="Shape 122"/>
          <p:cNvSpPr/>
          <p:nvPr/>
        </p:nvSpPr>
        <p:spPr>
          <a:xfrm flipH="1">
            <a:off x="6644727" y="5263799"/>
            <a:ext cx="1783557" cy="151800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 lvl="0">
              <a:defRPr sz="1800"/>
            </a:pPr>
            <a:r>
              <a:rPr sz="5100"/>
              <a:t>color-coded DTI volume</a:t>
            </a:r>
          </a:p>
        </p:txBody>
      </p:sp>
      <p:sp>
        <p:nvSpPr>
          <p:cNvPr id="126" name="Shape 126"/>
          <p:cNvSpPr/>
          <p:nvPr/>
        </p:nvSpPr>
        <p:spPr>
          <a:xfrm>
            <a:off x="3987800" y="2968175"/>
            <a:ext cx="3141329" cy="1354217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if you click on the “eye” icon, you’ll have the slice in the 3D viewer</a:t>
            </a:r>
          </a:p>
        </p:txBody>
      </p:sp>
      <p:sp>
        <p:nvSpPr>
          <p:cNvPr id="127" name="Shape 127"/>
          <p:cNvSpPr/>
          <p:nvPr/>
        </p:nvSpPr>
        <p:spPr>
          <a:xfrm flipH="1">
            <a:off x="5674589" y="4394199"/>
            <a:ext cx="1" cy="215900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29" name="Shape 129"/>
          <p:cNvSpPr/>
          <p:nvPr/>
        </p:nvSpPr>
        <p:spPr>
          <a:xfrm>
            <a:off x="4446432" y="609600"/>
            <a:ext cx="6170768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browse through the DTI volume </a:t>
            </a:r>
            <a:r>
              <a:rPr sz="2200" b="1" dirty="0" smtClean="0">
                <a:solidFill>
                  <a:srgbClr val="FFFFFF"/>
                </a:solidFill>
              </a:rPr>
              <a:t>here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31" name="Shape 131"/>
          <p:cNvSpPr/>
          <p:nvPr/>
        </p:nvSpPr>
        <p:spPr>
          <a:xfrm flipH="1">
            <a:off x="8892997" y="1017354"/>
            <a:ext cx="1223572" cy="1476233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Diffusion Tensor Scalar Measurements; FA</a:t>
            </a:r>
          </a:p>
        </p:txBody>
      </p:sp>
      <p:sp>
        <p:nvSpPr>
          <p:cNvPr id="135" name="Shape 135"/>
          <p:cNvSpPr/>
          <p:nvPr/>
        </p:nvSpPr>
        <p:spPr>
          <a:xfrm>
            <a:off x="8798220" y="5170323"/>
            <a:ext cx="3495380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module </a:t>
            </a:r>
          </a:p>
        </p:txBody>
      </p:sp>
      <p:sp>
        <p:nvSpPr>
          <p:cNvPr id="136" name="Shape 136"/>
          <p:cNvSpPr/>
          <p:nvPr/>
        </p:nvSpPr>
        <p:spPr>
          <a:xfrm flipH="1">
            <a:off x="7346332" y="5515906"/>
            <a:ext cx="2408857" cy="1723094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39" name="Shape 139"/>
          <p:cNvSpPr/>
          <p:nvPr/>
        </p:nvSpPr>
        <p:spPr>
          <a:xfrm>
            <a:off x="1320800" y="4608313"/>
            <a:ext cx="1692474" cy="268487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320800" y="4876800"/>
            <a:ext cx="1692474" cy="268487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4960250" y="1828800"/>
            <a:ext cx="4200932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Output </a:t>
            </a:r>
            <a:r>
              <a:rPr sz="2200" b="1" dirty="0" smtClean="0">
                <a:solidFill>
                  <a:srgbClr val="FFFFFF"/>
                </a:solidFill>
              </a:rPr>
              <a:t>Volume </a:t>
            </a:r>
            <a:r>
              <a:rPr sz="2200" b="1" dirty="0">
                <a:solidFill>
                  <a:srgbClr val="FFFFFF"/>
                </a:solidFill>
              </a:rPr>
              <a:t>(FA)</a:t>
            </a:r>
          </a:p>
        </p:txBody>
      </p:sp>
      <p:sp>
        <p:nvSpPr>
          <p:cNvPr id="142" name="Shape 142"/>
          <p:cNvSpPr/>
          <p:nvPr/>
        </p:nvSpPr>
        <p:spPr>
          <a:xfrm flipH="1">
            <a:off x="2478290" y="2209800"/>
            <a:ext cx="2678114" cy="242013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4292600" y="7797304"/>
            <a:ext cx="761307" cy="73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148262" y="2895600"/>
            <a:ext cx="3487738" cy="1219200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5370711" y="992335"/>
            <a:ext cx="4415185" cy="761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Editor </a:t>
            </a:r>
            <a:r>
              <a:rPr sz="2200" b="1" dirty="0" smtClean="0">
                <a:solidFill>
                  <a:srgbClr val="FFFFFF"/>
                </a:solidFill>
              </a:rPr>
              <a:t>Module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2006600" y="3425774"/>
            <a:ext cx="1808411" cy="30802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 flipH="1">
            <a:off x="3864029" y="1750124"/>
            <a:ext cx="3953819" cy="171182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1625600" y="762000"/>
            <a:ext cx="6486674" cy="127119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to be able to select ROI for CC as an example, select sagittal view (yellow slice only</a:t>
            </a:r>
            <a:r>
              <a:rPr sz="2200" b="1" dirty="0" smtClean="0">
                <a:solidFill>
                  <a:srgbClr val="FFFFFF"/>
                </a:solidFill>
              </a:rPr>
              <a:t>)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7342533" y="4797374"/>
            <a:ext cx="1552774" cy="23182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4902200" y="2057400"/>
            <a:ext cx="2363147" cy="281627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>
                <a:solidFill>
                  <a:srgbClr val="CBC8C2"/>
                </a:solidFill>
              </a:rPr>
              <a:t>3D</a:t>
            </a:r>
            <a:r>
              <a:rPr sz="8000"/>
              <a:t>Slicer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6514852" cy="6286500"/>
          </a:xfrm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3000"/>
              <a:t>An </a:t>
            </a:r>
            <a:r>
              <a:rPr sz="3000">
                <a:solidFill>
                  <a:srgbClr val="773F9B"/>
                </a:solidFill>
              </a:rPr>
              <a:t>end-user</a:t>
            </a:r>
            <a:r>
              <a:rPr sz="3000"/>
              <a:t> application for image analysis</a:t>
            </a:r>
          </a:p>
          <a:p>
            <a:pPr marL="571499" lvl="0" indent="-571499">
              <a:defRPr sz="1800"/>
            </a:pPr>
            <a:r>
              <a:rPr sz="3000"/>
              <a:t>An </a:t>
            </a:r>
            <a:r>
              <a:rPr sz="3000">
                <a:solidFill>
                  <a:srgbClr val="773F9B"/>
                </a:solidFill>
              </a:rPr>
              <a:t>open-source</a:t>
            </a:r>
            <a:r>
              <a:rPr sz="3000"/>
              <a:t> environment for software development</a:t>
            </a:r>
          </a:p>
          <a:p>
            <a:pPr marL="571499" lvl="0" indent="-571499">
              <a:defRPr sz="1800"/>
            </a:pPr>
            <a:r>
              <a:rPr sz="3000"/>
              <a:t>A software platform that is both </a:t>
            </a:r>
            <a:r>
              <a:rPr sz="3000">
                <a:solidFill>
                  <a:srgbClr val="773F9B"/>
                </a:solidFill>
              </a:rPr>
              <a:t>easy to use</a:t>
            </a:r>
            <a:r>
              <a:rPr sz="3000"/>
              <a:t> for clinical researchers and </a:t>
            </a:r>
            <a:r>
              <a:rPr sz="3000">
                <a:solidFill>
                  <a:srgbClr val="773F9B"/>
                </a:solidFill>
              </a:rPr>
              <a:t>easy to extend</a:t>
            </a:r>
            <a:r>
              <a:rPr sz="3000"/>
              <a:t> for programmers</a:t>
            </a:r>
          </a:p>
        </p:txBody>
      </p:sp>
      <p:pic>
        <p:nvPicPr>
          <p:cNvPr id="47" name="pasted-image-filte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74" y="148119"/>
            <a:ext cx="1862362" cy="186236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2087308" y="9058579"/>
            <a:ext cx="837636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3D Slicer is a multi-institution effort supported by the National Institutes of Health.</a:t>
            </a:r>
          </a:p>
        </p:txBody>
      </p:sp>
      <p:pic>
        <p:nvPicPr>
          <p:cNvPr id="7" name="Picture 2" descr="C:\Users\SONY\Desktop\tileshop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396" y="2438400"/>
            <a:ext cx="3738545" cy="553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32295" y="8157724"/>
            <a:ext cx="25327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[Chen et al, 2015]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52500" y="3048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 lvl="0">
              <a:defRPr sz="1800"/>
            </a:pPr>
            <a:r>
              <a:rPr sz="6700" dirty="0"/>
              <a:t>ROI Definiton</a:t>
            </a:r>
          </a:p>
        </p:txBody>
      </p:sp>
      <p:sp>
        <p:nvSpPr>
          <p:cNvPr id="158" name="Shape 158"/>
          <p:cNvSpPr/>
          <p:nvPr/>
        </p:nvSpPr>
        <p:spPr>
          <a:xfrm>
            <a:off x="4261953" y="3657600"/>
            <a:ext cx="437404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“</a:t>
            </a:r>
            <a:r>
              <a:rPr sz="2200" b="1" dirty="0" err="1">
                <a:solidFill>
                  <a:srgbClr val="FFFFFF"/>
                </a:solidFill>
              </a:rPr>
              <a:t>DrawEffect</a:t>
            </a:r>
            <a:r>
              <a:rPr sz="2200" b="1" dirty="0">
                <a:solidFill>
                  <a:srgbClr val="FFFFFF"/>
                </a:solidFill>
              </a:rPr>
              <a:t>” tool and mark the contour of CC</a:t>
            </a:r>
          </a:p>
        </p:txBody>
      </p:sp>
      <p:sp>
        <p:nvSpPr>
          <p:cNvPr id="159" name="Shape 159"/>
          <p:cNvSpPr/>
          <p:nvPr/>
        </p:nvSpPr>
        <p:spPr>
          <a:xfrm>
            <a:off x="1150496" y="5817591"/>
            <a:ext cx="371724" cy="354609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 flipH="1">
            <a:off x="1529648" y="4352681"/>
            <a:ext cx="2732305" cy="161457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340599" y="4343400"/>
            <a:ext cx="1174593" cy="99746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3766864" y="609600"/>
            <a:ext cx="5471072" cy="1201192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/>
          <a:p>
            <a:pPr lvl="0"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press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enter </a:t>
            </a:r>
            <a:endParaRPr sz="22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repeat this for 3 adjacent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slices</a:t>
            </a:r>
            <a:endParaRPr sz="22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800"/>
            <a:ext cx="13004800" cy="8128000"/>
          </a:xfrm>
          <a:prstGeom prst="rect">
            <a:avLst/>
          </a:prstGeom>
        </p:spPr>
      </p:pic>
      <p:sp>
        <p:nvSpPr>
          <p:cNvPr id="167" name="Shape 167"/>
          <p:cNvSpPr/>
          <p:nvPr/>
        </p:nvSpPr>
        <p:spPr>
          <a:xfrm>
            <a:off x="1132461" y="4654698"/>
            <a:ext cx="2502997" cy="374502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075523" y="1477962"/>
            <a:ext cx="5722277" cy="8128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label map containing the corpus callosum is created</a:t>
            </a:r>
          </a:p>
        </p:txBody>
      </p:sp>
      <p:sp>
        <p:nvSpPr>
          <p:cNvPr id="169" name="Shape 169"/>
          <p:cNvSpPr/>
          <p:nvPr/>
        </p:nvSpPr>
        <p:spPr>
          <a:xfrm flipH="1">
            <a:off x="3037570" y="2234343"/>
            <a:ext cx="2093335" cy="234227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smtClean="0"/>
              <a:t> The module can use different methods:</a:t>
            </a:r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1-Tensor </a:t>
            </a:r>
            <a:r>
              <a:rPr lang="en-US" sz="3200" dirty="0" err="1" smtClean="0"/>
              <a:t>tractography</a:t>
            </a:r>
            <a:r>
              <a:rPr lang="en-US" sz="3200" dirty="0"/>
              <a:t> </a:t>
            </a:r>
            <a:r>
              <a:rPr lang="en-US" sz="2400" dirty="0" smtClean="0"/>
              <a:t>(single fiber model)</a:t>
            </a:r>
            <a:endParaRPr lang="en-US" sz="3200" dirty="0"/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2-Tensor </a:t>
            </a:r>
            <a:r>
              <a:rPr lang="en-US" sz="3200" dirty="0" err="1" smtClean="0"/>
              <a:t>tractography</a:t>
            </a:r>
            <a:r>
              <a:rPr lang="en-US" sz="3200" dirty="0"/>
              <a:t> </a:t>
            </a:r>
            <a:r>
              <a:rPr lang="en-US" sz="2400" dirty="0" smtClean="0"/>
              <a:t>(crossing fiber model)</a:t>
            </a:r>
            <a:endParaRPr lang="en-US" sz="3200" dirty="0" smtClean="0"/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NODDI (</a:t>
            </a:r>
            <a:r>
              <a:rPr lang="en-US" sz="2400" dirty="0" smtClean="0"/>
              <a:t>estimates microstructural complexity </a:t>
            </a:r>
            <a:r>
              <a:rPr lang="en-US" sz="2400" smtClean="0"/>
              <a:t>of dendrites </a:t>
            </a:r>
            <a:r>
              <a:rPr lang="en-US" sz="2400" dirty="0" smtClean="0"/>
              <a:t>and axons</a:t>
            </a:r>
            <a:r>
              <a:rPr lang="en-US" sz="3200" dirty="0" smtClean="0"/>
              <a:t>)</a:t>
            </a:r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endParaRPr lang="en-US" sz="3200" dirty="0"/>
          </a:p>
          <a:p>
            <a:pPr>
              <a:spcBef>
                <a:spcPts val="1800"/>
              </a:spcBef>
              <a:buFont typeface="Wingdings" pitchFamily="2" charset="2"/>
              <a:buChar char="v"/>
            </a:pPr>
            <a:r>
              <a:rPr lang="en-US" sz="2800" dirty="0" smtClean="0"/>
              <a:t>The module can add a term for the </a:t>
            </a:r>
            <a:r>
              <a:rPr lang="en-US" sz="2800" dirty="0"/>
              <a:t>f</a:t>
            </a:r>
            <a:r>
              <a:rPr lang="en-US" sz="2800" dirty="0" smtClean="0"/>
              <a:t>ree water model. This model tries to separate the signal from partial </a:t>
            </a:r>
            <a:r>
              <a:rPr lang="en-US" sz="2800" dirty="0" err="1" smtClean="0"/>
              <a:t>voluming</a:t>
            </a:r>
            <a:r>
              <a:rPr lang="en-US" sz="2800" dirty="0" smtClean="0"/>
              <a:t> with cerebrospinal fluid.</a:t>
            </a:r>
          </a:p>
        </p:txBody>
      </p:sp>
    </p:spTree>
    <p:extLst>
      <p:ext uri="{BB962C8B-B14F-4D97-AF65-F5344CB8AC3E}">
        <p14:creationId xmlns:p14="http://schemas.microsoft.com/office/powerpoint/2010/main" val="39718722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952500" y="2286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  <a:p>
            <a:pPr lvl="0">
              <a:defRPr sz="1800"/>
            </a:pPr>
            <a:r>
              <a:rPr sz="4600" dirty="0"/>
              <a:t>UKF Tractography Module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656" r="55305" b="52305"/>
          <a:stretch/>
        </p:blipFill>
        <p:spPr>
          <a:xfrm>
            <a:off x="2006600" y="3505200"/>
            <a:ext cx="9697591" cy="3124200"/>
          </a:xfrm>
          <a:prstGeom prst="rect">
            <a:avLst/>
          </a:prstGeom>
          <a:ln w="38100" cap="sq" cmpd="sng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9" name="Shape 179"/>
          <p:cNvSpPr/>
          <p:nvPr/>
        </p:nvSpPr>
        <p:spPr>
          <a:xfrm>
            <a:off x="1325992" y="1517650"/>
            <a:ext cx="5722277" cy="8128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label map as seeds for </a:t>
            </a:r>
            <a:r>
              <a:rPr sz="2200" b="1" dirty="0" err="1">
                <a:solidFill>
                  <a:srgbClr val="FFFFFF"/>
                </a:solidFill>
              </a:rPr>
              <a:t>tractography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906892" y="7046496"/>
            <a:ext cx="5079588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</a:t>
            </a:r>
            <a:r>
              <a:rPr sz="2200" b="1" dirty="0" smtClean="0">
                <a:solidFill>
                  <a:srgbClr val="FFFFFF"/>
                </a:solidFill>
              </a:rPr>
              <a:t>Mask </a:t>
            </a:r>
            <a:r>
              <a:rPr sz="2200" b="1" dirty="0">
                <a:solidFill>
                  <a:srgbClr val="FFFFFF"/>
                </a:solidFill>
              </a:rPr>
              <a:t>to confine the tractography </a:t>
            </a:r>
          </a:p>
        </p:txBody>
      </p:sp>
      <p:sp>
        <p:nvSpPr>
          <p:cNvPr id="181" name="Shape 181"/>
          <p:cNvSpPr/>
          <p:nvPr/>
        </p:nvSpPr>
        <p:spPr>
          <a:xfrm>
            <a:off x="7998865" y="8040574"/>
            <a:ext cx="3319200" cy="4826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create new FiberBundle </a:t>
            </a:r>
          </a:p>
        </p:txBody>
      </p:sp>
      <p:sp>
        <p:nvSpPr>
          <p:cNvPr id="182" name="Shape 182"/>
          <p:cNvSpPr/>
          <p:nvPr/>
        </p:nvSpPr>
        <p:spPr>
          <a:xfrm>
            <a:off x="5483279" y="2349554"/>
            <a:ext cx="714321" cy="275584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flipV="1">
            <a:off x="2738342" y="6019799"/>
            <a:ext cx="2240057" cy="95845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 flipH="1" flipV="1">
            <a:off x="7027768" y="6413462"/>
            <a:ext cx="2521050" cy="1627112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9" name="Shape 179"/>
          <p:cNvSpPr/>
          <p:nvPr/>
        </p:nvSpPr>
        <p:spPr>
          <a:xfrm>
            <a:off x="7721600" y="2923004"/>
            <a:ext cx="3873731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</a:t>
            </a:r>
            <a:r>
              <a:rPr lang="en-US" sz="2200" b="1" dirty="0" smtClean="0">
                <a:solidFill>
                  <a:srgbClr val="FFFFFF"/>
                </a:solidFill>
              </a:rPr>
              <a:t>number of the </a:t>
            </a:r>
            <a:r>
              <a:rPr sz="2200" b="1" dirty="0" smtClean="0">
                <a:solidFill>
                  <a:srgbClr val="FFFFFF"/>
                </a:solidFill>
              </a:rPr>
              <a:t>label map</a:t>
            </a:r>
            <a:r>
              <a:rPr lang="en-US" sz="2200" b="1" dirty="0" smtClean="0">
                <a:solidFill>
                  <a:srgbClr val="FFFFFF"/>
                </a:solidFill>
              </a:rPr>
              <a:t> 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0" name="Shape 184"/>
          <p:cNvSpPr/>
          <p:nvPr/>
        </p:nvSpPr>
        <p:spPr>
          <a:xfrm flipH="1">
            <a:off x="6626545" y="3657600"/>
            <a:ext cx="4600253" cy="197636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8097" r="55806" b="38080"/>
          <a:stretch/>
        </p:blipFill>
        <p:spPr>
          <a:xfrm>
            <a:off x="25400" y="3886200"/>
            <a:ext cx="12863200" cy="2514600"/>
          </a:xfrm>
          <a:prstGeom prst="rect">
            <a:avLst/>
          </a:prstGeom>
          <a:ln w="38100" cap="sq" cmpd="sng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Shape 188"/>
          <p:cNvSpPr/>
          <p:nvPr/>
        </p:nvSpPr>
        <p:spPr>
          <a:xfrm>
            <a:off x="7950200" y="1185372"/>
            <a:ext cx="4419600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for bigger voxels, use higher number of seeds per voxel 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7" name="Shape 188"/>
          <p:cNvSpPr/>
          <p:nvPr/>
        </p:nvSpPr>
        <p:spPr>
          <a:xfrm>
            <a:off x="2997200" y="2465973"/>
            <a:ext cx="7070846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To increase seeding sensitivity, lower seed FA (0.15)</a:t>
            </a:r>
            <a:endParaRPr sz="2200" b="1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998200" y="2209800"/>
            <a:ext cx="914400" cy="2328520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188"/>
          <p:cNvSpPr/>
          <p:nvPr/>
        </p:nvSpPr>
        <p:spPr>
          <a:xfrm>
            <a:off x="3149600" y="7620000"/>
            <a:ext cx="4419600" cy="1015663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To track further, lower terminating FA (0.1) and GA (0.075)</a:t>
            </a:r>
            <a:endParaRPr sz="2200" b="1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87151" y="6172201"/>
            <a:ext cx="4220553" cy="1497157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7493000" y="2804527"/>
            <a:ext cx="4343400" cy="2300873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V="1">
            <a:off x="7569200" y="5638801"/>
            <a:ext cx="4267200" cy="1981199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174969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0" y="7962037"/>
            <a:ext cx="8026400" cy="877163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600"/>
              </a:spcBef>
              <a:defRPr sz="1800"/>
            </a:pPr>
            <a:r>
              <a:rPr sz="2800" dirty="0"/>
              <a:t>find out more details at:</a:t>
            </a:r>
          </a:p>
          <a:p>
            <a:pPr lvl="2">
              <a:spcBef>
                <a:spcPts val="600"/>
              </a:spcBef>
              <a:defRPr sz="1800"/>
            </a:pPr>
            <a:r>
              <a:rPr sz="2400" u="sng" dirty="0">
                <a:solidFill>
                  <a:srgbClr val="002452"/>
                </a:solidFill>
                <a:hlinkClick r:id="rId2"/>
              </a:rPr>
              <a:t>Documentation/Nightly/Modules/</a:t>
            </a:r>
            <a:r>
              <a:rPr sz="2400" u="sng" dirty="0" err="1">
                <a:solidFill>
                  <a:srgbClr val="002452"/>
                </a:solidFill>
                <a:hlinkClick r:id="rId2"/>
              </a:rPr>
              <a:t>UKFTractography</a:t>
            </a:r>
            <a:endParaRPr sz="2400" u="sng" dirty="0">
              <a:solidFill>
                <a:srgbClr val="002452"/>
              </a:solidFill>
              <a:hlinkClick r:id="rId2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711200" y="1377874"/>
            <a:ext cx="2506438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Set other</a:t>
            </a:r>
            <a:r>
              <a:rPr sz="2200" b="1" dirty="0" smtClean="0">
                <a:solidFill>
                  <a:srgbClr val="FFFFFF"/>
                </a:solidFill>
              </a:rPr>
              <a:t> </a:t>
            </a:r>
            <a:r>
              <a:rPr lang="en-US" sz="2200" b="1" dirty="0" smtClean="0">
                <a:solidFill>
                  <a:srgbClr val="FFFFFF"/>
                </a:solidFill>
              </a:rPr>
              <a:t>p</a:t>
            </a:r>
            <a:r>
              <a:rPr sz="2200" b="1" dirty="0" smtClean="0">
                <a:solidFill>
                  <a:srgbClr val="FFFFFF"/>
                </a:solidFill>
              </a:rPr>
              <a:t>arameters</a:t>
            </a:r>
            <a:r>
              <a:rPr lang="en-US" sz="2200" b="1" dirty="0" smtClean="0">
                <a:solidFill>
                  <a:srgbClr val="FFFFFF"/>
                </a:solidFill>
              </a:rPr>
              <a:t> here</a:t>
            </a:r>
            <a:r>
              <a:rPr sz="2200" b="1" dirty="0" smtClean="0">
                <a:solidFill>
                  <a:srgbClr val="FFFFFF"/>
                </a:solidFill>
              </a:rPr>
              <a:t>: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 flipV="1">
            <a:off x="3987800" y="291628"/>
            <a:ext cx="1" cy="709977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 flipV="1">
            <a:off x="3020953" y="1468535"/>
            <a:ext cx="966845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3987800" y="291628"/>
            <a:ext cx="316011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3987799" y="7391399"/>
            <a:ext cx="316011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9" name="Shape 110"/>
          <p:cNvSpPr/>
          <p:nvPr/>
        </p:nvSpPr>
        <p:spPr>
          <a:xfrm>
            <a:off x="10585451" y="8022268"/>
            <a:ext cx="2175821" cy="430887"/>
          </a:xfrm>
          <a:prstGeom prst="rect">
            <a:avLst/>
          </a:prstGeom>
          <a:ln w="12700">
            <a:solidFill>
              <a:srgbClr val="C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800" b="1" i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 i="0">
                <a:solidFill>
                  <a:srgbClr val="000000"/>
                </a:solidFill>
              </a:defRPr>
            </a:pPr>
            <a:r>
              <a:rPr lang="en-US" sz="2800" b="1" i="1" dirty="0" smtClean="0">
                <a:solidFill>
                  <a:srgbClr val="C82506"/>
                </a:solidFill>
              </a:rPr>
              <a:t>Click </a:t>
            </a:r>
            <a:r>
              <a:rPr sz="2800" b="1" i="1" dirty="0" smtClean="0">
                <a:solidFill>
                  <a:srgbClr val="C82506"/>
                </a:solidFill>
              </a:rPr>
              <a:t>Apply</a:t>
            </a:r>
            <a:endParaRPr sz="2800" b="1" i="1" dirty="0">
              <a:solidFill>
                <a:srgbClr val="C8250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856" r="54429" b="18248"/>
          <a:stretch/>
        </p:blipFill>
        <p:spPr>
          <a:xfrm>
            <a:off x="4216400" y="381000"/>
            <a:ext cx="8636857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952500" y="1524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Corpus Callosum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0" y="152400"/>
            <a:ext cx="12827000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8000" dirty="0" smtClean="0"/>
              <a:t>Run UKF Tractography in CLI</a:t>
            </a:r>
            <a:endParaRPr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438400"/>
            <a:ext cx="11303000" cy="5451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0" y="4572000"/>
            <a:ext cx="8915400" cy="11079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200" dirty="0" smtClean="0">
                <a:solidFill>
                  <a:srgbClr val="FFFFFF"/>
                </a:solidFill>
              </a:rPr>
              <a:t>- Open </a:t>
            </a:r>
            <a:r>
              <a:rPr lang="en-US" sz="2200" dirty="0">
                <a:solidFill>
                  <a:srgbClr val="FFFFFF"/>
                </a:solidFill>
              </a:rPr>
              <a:t>a terminal (The tutorial is based on Mac system: </a:t>
            </a:r>
            <a:r>
              <a:rPr lang="en-US" sz="2200" dirty="0" smtClean="0">
                <a:solidFill>
                  <a:srgbClr val="FFFFFF"/>
                </a:solidFill>
              </a:rPr>
              <a:t>Go to Application</a:t>
            </a:r>
            <a:r>
              <a:rPr lang="en-US" sz="2200" dirty="0">
                <a:solidFill>
                  <a:srgbClr val="FFFFFF"/>
                </a:solidFill>
              </a:rPr>
              <a:t>-&gt;Utilities-&gt; </a:t>
            </a:r>
            <a:r>
              <a:rPr lang="en-US" sz="2200" dirty="0" err="1">
                <a:solidFill>
                  <a:srgbClr val="FFFFFF"/>
                </a:solidFill>
              </a:rPr>
              <a:t>Terminal.app</a:t>
            </a:r>
            <a:r>
              <a:rPr lang="en-US" sz="2200" dirty="0" smtClean="0">
                <a:solidFill>
                  <a:srgbClr val="FFFFFF"/>
                </a:solidFill>
              </a:rPr>
              <a:t>)</a:t>
            </a:r>
          </a:p>
          <a:p>
            <a:pPr algn="l"/>
            <a:r>
              <a:rPr lang="en-US" sz="2200" dirty="0" smtClean="0">
                <a:solidFill>
                  <a:srgbClr val="FFFFFF"/>
                </a:solidFill>
              </a:rPr>
              <a:t>- Locate the CLI module path of </a:t>
            </a:r>
            <a:r>
              <a:rPr lang="en-US" sz="2200" dirty="0" err="1" smtClean="0">
                <a:solidFill>
                  <a:srgbClr val="FFFFFF"/>
                </a:solidFill>
              </a:rPr>
              <a:t>UKFTractography</a:t>
            </a: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891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8000" dirty="0" smtClean="0">
                <a:solidFill>
                  <a:schemeClr val="tx1"/>
                </a:solidFill>
              </a:rPr>
              <a:t>Slicer DMRI</a:t>
            </a:r>
            <a:endParaRPr sz="80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/>
          <p:nvPr/>
        </p:nvSpPr>
        <p:spPr>
          <a:xfrm>
            <a:off x="2087308" y="9058579"/>
            <a:ext cx="837636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3D Slicer is a multi-institution effort supported by the National Institutes of Health.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68400" y="3048000"/>
            <a:ext cx="10744200" cy="495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>
            <a:normAutofit fontScale="92500"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dirty="0" smtClean="0"/>
              <a:t>An open-source project to improve and extend diffusion magnetic resonance imaging software in 3D Slicer:</a:t>
            </a:r>
          </a:p>
          <a:p>
            <a:pPr marL="0" indent="0">
              <a:buNone/>
              <a:defRPr/>
            </a:pP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pl-PL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slicerdmri.github.io</a:t>
            </a: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dirty="0" smtClean="0"/>
              <a:t>Please read the </a:t>
            </a:r>
            <a:r>
              <a:rPr lang="en-US" b="1" dirty="0" smtClean="0"/>
              <a:t>Diffusion MRI Analysis</a:t>
            </a:r>
            <a:r>
              <a:rPr lang="en-US" dirty="0" smtClean="0"/>
              <a:t> tutorial to install SlicerDMRI:</a:t>
            </a:r>
          </a:p>
          <a:p>
            <a:pPr marL="0" indent="0">
              <a:buNone/>
              <a:defRPr/>
            </a:pPr>
            <a:r>
              <a:rPr lang="en-US" sz="3000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https://</a:t>
            </a:r>
            <a:r>
              <a:rPr lang="en-US" sz="3000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github.com</a:t>
            </a:r>
            <a:r>
              <a:rPr lang="en-US" sz="3000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/SlicerDMRI/</a:t>
            </a:r>
            <a:r>
              <a:rPr lang="en-US" sz="3000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slicerdmri.github.io</a:t>
            </a:r>
            <a:r>
              <a:rPr lang="en-US" sz="3000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/blob/master/docs/tutorials/</a:t>
            </a:r>
            <a:r>
              <a:rPr lang="en-US" sz="3000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DiffusionMRIanalysis.pdf</a:t>
            </a:r>
            <a:endParaRPr lang="en-US" sz="3000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algn="ctr">
              <a:buFontTx/>
              <a:buNone/>
              <a:defRPr/>
            </a:pP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licerDRMI_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33400"/>
            <a:ext cx="2627376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67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1" y="1828800"/>
            <a:ext cx="7559219" cy="7848600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0" y="152400"/>
            <a:ext cx="12827000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8000" dirty="0" smtClean="0"/>
              <a:t>Run UKF Tractography in CLI</a:t>
            </a:r>
            <a:endParaRPr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216400" y="6740604"/>
            <a:ext cx="8788400" cy="11079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200" dirty="0" smtClean="0">
                <a:solidFill>
                  <a:srgbClr val="FFFFFF"/>
                </a:solidFill>
              </a:rPr>
              <a:t>Run </a:t>
            </a:r>
            <a:r>
              <a:rPr lang="en-US" sz="2200" dirty="0">
                <a:solidFill>
                  <a:srgbClr val="FFFFFF"/>
                </a:solidFill>
              </a:rPr>
              <a:t>‘/Applications/</a:t>
            </a:r>
            <a:r>
              <a:rPr lang="en-US" sz="2200" dirty="0" err="1">
                <a:solidFill>
                  <a:srgbClr val="FFFFFF"/>
                </a:solidFill>
              </a:rPr>
              <a:t>Slicer.app</a:t>
            </a:r>
            <a:r>
              <a:rPr lang="en-US" sz="2200" dirty="0">
                <a:solidFill>
                  <a:srgbClr val="FFFFFF"/>
                </a:solidFill>
              </a:rPr>
              <a:t>/Contents/Extensions-25516/</a:t>
            </a:r>
            <a:r>
              <a:rPr lang="en-US" sz="2200" dirty="0" err="1">
                <a:solidFill>
                  <a:srgbClr val="FFFFFF"/>
                </a:solidFill>
              </a:rPr>
              <a:t>UKFTractography</a:t>
            </a:r>
            <a:r>
              <a:rPr lang="en-US" sz="2200" dirty="0">
                <a:solidFill>
                  <a:srgbClr val="FFFFFF"/>
                </a:solidFill>
              </a:rPr>
              <a:t>/lib/Slicer-4.6/cli-modules/</a:t>
            </a:r>
            <a:r>
              <a:rPr lang="en-US" sz="2200" dirty="0" err="1">
                <a:solidFill>
                  <a:srgbClr val="FFFFFF"/>
                </a:solidFill>
              </a:rPr>
              <a:t>UKFTractography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mr-IN" sz="2200" dirty="0" smtClean="0">
                <a:solidFill>
                  <a:srgbClr val="FFFFFF"/>
                </a:solidFill>
              </a:rPr>
              <a:t>–</a:t>
            </a:r>
            <a:r>
              <a:rPr lang="en-US" sz="2200" dirty="0" smtClean="0">
                <a:solidFill>
                  <a:srgbClr val="FFFFFF"/>
                </a:solidFill>
              </a:rPr>
              <a:t>help’ </a:t>
            </a:r>
            <a:r>
              <a:rPr lang="en-US" sz="2200" dirty="0">
                <a:solidFill>
                  <a:srgbClr val="FFFFFF"/>
                </a:solidFill>
              </a:rPr>
              <a:t>to </a:t>
            </a:r>
            <a:r>
              <a:rPr lang="en-US" sz="2200" dirty="0" smtClean="0">
                <a:solidFill>
                  <a:srgbClr val="FFFFFF"/>
                </a:solidFill>
              </a:rPr>
              <a:t>find </a:t>
            </a:r>
            <a:r>
              <a:rPr lang="en-US" sz="2200" dirty="0">
                <a:solidFill>
                  <a:srgbClr val="FFFFFF"/>
                </a:solidFill>
              </a:rPr>
              <a:t>detailed </a:t>
            </a:r>
            <a:r>
              <a:rPr lang="en-US" sz="2200" dirty="0" smtClean="0">
                <a:solidFill>
                  <a:srgbClr val="FFFFFF"/>
                </a:solidFill>
              </a:rPr>
              <a:t>documentation </a:t>
            </a:r>
            <a:r>
              <a:rPr lang="en-US" sz="2200" dirty="0">
                <a:solidFill>
                  <a:srgbClr val="FFFFFF"/>
                </a:solidFill>
              </a:rPr>
              <a:t>of the usage of </a:t>
            </a:r>
            <a:r>
              <a:rPr lang="en-US" sz="2200" dirty="0" err="1">
                <a:solidFill>
                  <a:srgbClr val="FFFFFF"/>
                </a:solidFill>
              </a:rPr>
              <a:t>UKFTractography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375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Conclusion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 dirty="0"/>
              <a:t>This tutorial, helps you to load diffusion data, run the tensor estimation, calculate scalar measurements, and define ROIs to finally be able to run UKF tractography</a:t>
            </a:r>
            <a:r>
              <a:rPr sz="3600" dirty="0" smtClean="0"/>
              <a:t>.</a:t>
            </a:r>
            <a:endParaRPr sz="3600" dirty="0"/>
          </a:p>
          <a:p>
            <a:pPr lvl="0">
              <a:defRPr sz="1800"/>
            </a:pPr>
            <a:r>
              <a:rPr sz="3600" dirty="0"/>
              <a:t>contact:  </a:t>
            </a:r>
            <a:r>
              <a:rPr sz="3600" dirty="0">
                <a:solidFill>
                  <a:srgbClr val="164F86"/>
                </a:solidFill>
                <a:hlinkClick r:id="rId2"/>
              </a:rPr>
              <a:t>yogesh@bwh.harvard.edu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367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Acknowledgments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xfrm>
            <a:off x="2159000" y="1981200"/>
            <a:ext cx="9969500" cy="73152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7200" dirty="0">
                <a:latin typeface="Verdana"/>
                <a:cs typeface="Verdana"/>
              </a:rPr>
              <a:t>U01CA199459, Open Source Diffusion MRI Technology For Brain Cancer </a:t>
            </a:r>
            <a:r>
              <a:rPr lang="en-US" sz="7200" dirty="0" smtClean="0">
                <a:latin typeface="Verdana"/>
                <a:cs typeface="Verdana"/>
              </a:rPr>
              <a:t>Research</a:t>
            </a:r>
          </a:p>
          <a:p>
            <a:pPr marL="0" indent="0">
              <a:buNone/>
            </a:pPr>
            <a:r>
              <a:rPr lang="en-US" sz="7200" dirty="0">
                <a:latin typeface="Verdana"/>
                <a:cs typeface="Verdana"/>
              </a:rPr>
              <a:t>National Alliance for Medical Image Computing (NA-MIC)</a:t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namic.org</a:t>
            </a:r>
            <a:endParaRPr lang="en-US" sz="7200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lang="en-US" sz="7200" dirty="0" smtClean="0">
                <a:latin typeface="Verdana"/>
                <a:cs typeface="Verdana"/>
              </a:rPr>
              <a:t>National </a:t>
            </a:r>
            <a:r>
              <a:rPr lang="en-US" sz="7200" dirty="0">
                <a:latin typeface="Verdana"/>
                <a:cs typeface="Verdana"/>
              </a:rPr>
              <a:t>Center for Image Guided Therapy (NCIGT) </a:t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err="1">
                <a:latin typeface="Verdana"/>
                <a:cs typeface="Verdana"/>
              </a:rPr>
              <a:t>ncigt.org</a:t>
            </a:r>
            <a:r>
              <a:rPr lang="en-US" sz="7200" dirty="0">
                <a:latin typeface="Verdana"/>
                <a:cs typeface="Verdana"/>
              </a:rPr>
              <a:t/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smtClean="0">
                <a:latin typeface="Verdana"/>
                <a:cs typeface="Verdana"/>
              </a:rPr>
              <a:t/>
            </a:r>
            <a:br>
              <a:rPr lang="en-US" sz="7200" dirty="0" smtClean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Neuroimage</a:t>
            </a:r>
            <a:r>
              <a:rPr lang="en-US" sz="7200" dirty="0" smtClean="0">
                <a:latin typeface="Verdana"/>
                <a:cs typeface="Verdana"/>
              </a:rPr>
              <a:t> </a:t>
            </a:r>
            <a:r>
              <a:rPr lang="en-US" sz="7200" dirty="0">
                <a:latin typeface="Verdana"/>
                <a:cs typeface="Verdana"/>
              </a:rPr>
              <a:t>Analysis Center (NAC)</a:t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nac.spl.harvard.edu</a:t>
            </a:r>
            <a:endParaRPr lang="en-US" sz="7200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lang="en-US" sz="7200" dirty="0">
                <a:latin typeface="Verdana"/>
                <a:cs typeface="Verdana"/>
              </a:rPr>
              <a:t>Surgical Planning laboratory (SPL) </a:t>
            </a:r>
            <a:br>
              <a:rPr lang="en-US" sz="7200" dirty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spl.harvard.edu</a:t>
            </a:r>
            <a:endParaRPr lang="en-US" sz="7200" dirty="0" smtClean="0">
              <a:latin typeface="Verdana"/>
              <a:cs typeface="Verdana"/>
            </a:endParaRPr>
          </a:p>
          <a:p>
            <a:pPr marL="0" indent="0">
              <a:buNone/>
            </a:pPr>
            <a:r>
              <a:rPr lang="en-US" sz="7200" dirty="0" smtClean="0">
                <a:latin typeface="Verdana"/>
                <a:cs typeface="Verdana"/>
              </a:rPr>
              <a:t>Psychiatry Neuroimaging Laboratory (PNL)</a:t>
            </a:r>
            <a:br>
              <a:rPr lang="en-US" sz="7200" dirty="0" smtClean="0">
                <a:latin typeface="Verdana"/>
                <a:cs typeface="Verdana"/>
              </a:rPr>
            </a:br>
            <a:r>
              <a:rPr lang="en-US" sz="7200" dirty="0" err="1" smtClean="0">
                <a:latin typeface="Verdana"/>
                <a:cs typeface="Verdana"/>
              </a:rPr>
              <a:t>pnl.bwh.harvard.edu</a:t>
            </a:r>
            <a:endParaRPr lang="en-US" sz="7200" dirty="0"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354" y="3429000"/>
            <a:ext cx="902899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704" y="4876800"/>
            <a:ext cx="1020198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437" y="6019800"/>
            <a:ext cx="77273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600" y="7239000"/>
            <a:ext cx="1180407" cy="914400"/>
          </a:xfrm>
          <a:prstGeom prst="rect">
            <a:avLst/>
          </a:prstGeom>
        </p:spPr>
      </p:pic>
      <p:pic>
        <p:nvPicPr>
          <p:cNvPr id="3" name="Picture 2" descr="Logo_PN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54" y="8458200"/>
            <a:ext cx="834898" cy="91694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UKF Installation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569700" cy="6286500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lvl="0">
              <a:defRPr sz="1800"/>
            </a:pPr>
            <a:r>
              <a:rPr sz="3600" dirty="0"/>
              <a:t>3D Slicer now supports </a:t>
            </a:r>
            <a:r>
              <a:rPr sz="3600" u="sng" dirty="0"/>
              <a:t>plug-ins/extensions</a:t>
            </a:r>
            <a:r>
              <a:rPr sz="3600" dirty="0"/>
              <a:t> that are available for download from an extension server. Extensions allow end-users to selectively install features that are useful for them.</a:t>
            </a:r>
          </a:p>
          <a:p>
            <a:pPr lvl="0">
              <a:defRPr sz="1800"/>
            </a:pPr>
            <a:r>
              <a:rPr sz="3600" dirty="0"/>
              <a:t>UKF tractography can be installed on Slicer using “Extension Manager”.</a:t>
            </a:r>
          </a:p>
          <a:p>
            <a:pPr lvl="0">
              <a:defRPr sz="1800"/>
            </a:pPr>
            <a:r>
              <a:rPr sz="3600" dirty="0" smtClean="0"/>
              <a:t>Instructions</a:t>
            </a:r>
            <a:r>
              <a:rPr lang="en-US" sz="3600" dirty="0" smtClean="0"/>
              <a:t> for Extension Manager:</a:t>
            </a:r>
            <a:r>
              <a:rPr lang="en-US" sz="3600" dirty="0" smtClean="0">
                <a:solidFill>
                  <a:srgbClr val="164F86"/>
                </a:solidFill>
              </a:rPr>
              <a:t/>
            </a:r>
            <a:br>
              <a:rPr lang="en-US" sz="3600" dirty="0" smtClean="0">
                <a:solidFill>
                  <a:srgbClr val="164F86"/>
                </a:solidFill>
              </a:rPr>
            </a:br>
            <a:r>
              <a:rPr lang="en-US" sz="3600" dirty="0" smtClean="0">
                <a:solidFill>
                  <a:srgbClr val="164F86"/>
                </a:solidFill>
              </a:rPr>
              <a:t/>
            </a:r>
            <a:br>
              <a:rPr lang="en-US" sz="3600" dirty="0" smtClean="0">
                <a:solidFill>
                  <a:srgbClr val="164F86"/>
                </a:solidFill>
              </a:rPr>
            </a:br>
            <a:r>
              <a:rPr lang="en-US" sz="3200" u="sng" dirty="0" smtClean="0">
                <a:solidFill>
                  <a:srgbClr val="0000FF"/>
                </a:solidFill>
              </a:rPr>
              <a:t>http</a:t>
            </a:r>
            <a:r>
              <a:rPr lang="en-US" sz="3200" u="sng" dirty="0">
                <a:solidFill>
                  <a:srgbClr val="0000FF"/>
                </a:solidFill>
              </a:rPr>
              <a:t>://www.slicer.org/wiki/Documentation/4.6/SlicerApplication/ExtensionsManager</a:t>
            </a:r>
            <a:endParaRPr sz="4800" dirty="0">
              <a:solidFill>
                <a:srgbClr val="0000FF"/>
              </a:solidFill>
              <a:hlinkClick r:id="rId2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Unscented </a:t>
            </a:r>
            <a:r>
              <a:rPr lang="en-US" u="sng" dirty="0" err="1" smtClean="0"/>
              <a:t>Kalman</a:t>
            </a:r>
            <a:r>
              <a:rPr lang="en-US" u="sng" dirty="0" smtClean="0"/>
              <a:t> Filter </a:t>
            </a:r>
            <a:r>
              <a:rPr lang="en-US" u="sng" dirty="0" err="1" smtClean="0"/>
              <a:t>tractography</a:t>
            </a:r>
            <a:r>
              <a:rPr lang="en-US" u="sng" dirty="0" smtClean="0"/>
              <a:t> method:</a:t>
            </a:r>
            <a:endParaRPr lang="en-US" sz="3200" u="sng" dirty="0"/>
          </a:p>
          <a:p>
            <a:pPr lvl="1"/>
            <a:r>
              <a:rPr lang="en-US" sz="3200" dirty="0" smtClean="0"/>
              <a:t>Simultaneous model estimation and </a:t>
            </a:r>
            <a:r>
              <a:rPr lang="en-US" sz="3200" dirty="0" err="1" smtClean="0"/>
              <a:t>tractography</a:t>
            </a:r>
            <a:endParaRPr lang="en-US" sz="3200" dirty="0" smtClean="0"/>
          </a:p>
          <a:p>
            <a:pPr lvl="1"/>
            <a:r>
              <a:rPr lang="en-US" sz="3200" dirty="0" smtClean="0"/>
              <a:t>The diffusion model is fit to the data </a:t>
            </a:r>
            <a:r>
              <a:rPr lang="en-US" sz="3200" u="sng" dirty="0" smtClean="0"/>
              <a:t>during</a:t>
            </a:r>
            <a:r>
              <a:rPr lang="en-US" sz="3200" dirty="0" smtClean="0"/>
              <a:t>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not before.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3845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UKF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UKF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may detect more fibers comparing to single-tensor streamline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(Slicer default method), especially in edematous areas.</a:t>
            </a:r>
          </a:p>
          <a:p>
            <a:r>
              <a:rPr lang="en-US" sz="3200" dirty="0" smtClean="0"/>
              <a:t>For example: The UKF two-tensor model traces a larger volume </a:t>
            </a:r>
            <a:r>
              <a:rPr lang="en-US" sz="3200" dirty="0" err="1" smtClean="0"/>
              <a:t>arcuate</a:t>
            </a:r>
            <a:r>
              <a:rPr lang="en-US" sz="3200" dirty="0" smtClean="0"/>
              <a:t> fasciculus in the setting of edema.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3600" y="8763000"/>
            <a:ext cx="25327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[Chen et al, 2015]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99" y="5867400"/>
            <a:ext cx="4369701" cy="363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9378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Unscented Kalman Filter Tractography</a:t>
            </a:r>
          </a:p>
        </p:txBody>
      </p:sp>
      <p:sp>
        <p:nvSpPr>
          <p:cNvPr id="172" name="Shape 172"/>
          <p:cNvSpPr/>
          <p:nvPr/>
        </p:nvSpPr>
        <p:spPr>
          <a:xfrm>
            <a:off x="2719313" y="8549243"/>
            <a:ext cx="756617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defTabSz="457200">
              <a:defRPr sz="1800"/>
            </a:pPr>
            <a:r>
              <a:rPr sz="2400" u="sng" dirty="0">
                <a:latin typeface="Arial"/>
                <a:ea typeface="Arial"/>
                <a:cs typeface="Arial"/>
                <a:sym typeface="Arial"/>
                <a:hlinkClick r:id="rId2"/>
              </a:rPr>
              <a:t>Neural Tractography Using an Unscented Kalman Filter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defRPr sz="1800"/>
            </a:pPr>
            <a:r>
              <a:rPr sz="2400" dirty="0">
                <a:latin typeface="Arial"/>
                <a:ea typeface="Arial"/>
                <a:cs typeface="Arial"/>
                <a:sym typeface="Arial"/>
              </a:rPr>
              <a:t>[Malcom et al., 2009]</a:t>
            </a:r>
          </a:p>
        </p:txBody>
      </p:sp>
      <p:pic>
        <p:nvPicPr>
          <p:cNvPr id="173" name="Screen Shot 2015-10-13 at 3.22.50 PM-enhanced.png"/>
          <p:cNvPicPr/>
          <p:nvPr/>
        </p:nvPicPr>
        <p:blipFill>
          <a:blip r:embed="rId3">
            <a:extLst/>
          </a:blip>
          <a:srcRect b="43934"/>
          <a:stretch>
            <a:fillRect/>
          </a:stretch>
        </p:blipFill>
        <p:spPr>
          <a:xfrm>
            <a:off x="1054100" y="3218904"/>
            <a:ext cx="11074400" cy="41724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394926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Before getting started…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71499" indent="-571499">
              <a:defRPr sz="1800"/>
            </a:pPr>
            <a:r>
              <a:rPr sz="2700" dirty="0" smtClean="0"/>
              <a:t>take a look at: </a:t>
            </a:r>
            <a:r>
              <a:rPr lang="en-US" sz="2700" dirty="0"/>
              <a:t>Diffusion Tensor Imaging Tutorial </a:t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u="sng" dirty="0" smtClean="0">
                <a:solidFill>
                  <a:srgbClr val="0000FF"/>
                </a:solidFill>
              </a:rPr>
              <a:t>https</a:t>
            </a:r>
            <a:r>
              <a:rPr lang="en-US" sz="2700" u="sng" dirty="0">
                <a:solidFill>
                  <a:srgbClr val="0000FF"/>
                </a:solidFill>
              </a:rPr>
              <a:t>://github.com/SlicerDMRI/slicerdmri.github.io/blob/master/docs/tutorials/DiffusionMRIanalysis.pdf</a:t>
            </a:r>
          </a:p>
          <a:p>
            <a:pPr marL="571499" indent="-571499">
              <a:defRPr sz="1800"/>
            </a:pPr>
            <a:endParaRPr lang="en-US" sz="2700" dirty="0"/>
          </a:p>
          <a:p>
            <a:pPr marL="571499" indent="-571499">
              <a:defRPr sz="1800"/>
            </a:pPr>
            <a:endParaRPr sz="2700" dirty="0"/>
          </a:p>
        </p:txBody>
      </p:sp>
      <p:pic>
        <p:nvPicPr>
          <p:cNvPr id="56" name="Screen Shot 2015-10-01 at 12.33.35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600" y="4566212"/>
            <a:ext cx="6674466" cy="473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963</Words>
  <Application>Microsoft Macintosh PowerPoint</Application>
  <PresentationFormat>Custom</PresentationFormat>
  <Paragraphs>125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White</vt:lpstr>
      <vt:lpstr>UKF Tractography Tutorial</vt:lpstr>
      <vt:lpstr>3DSlicer</vt:lpstr>
      <vt:lpstr>3DSlicer</vt:lpstr>
      <vt:lpstr>Slicer DMRI</vt:lpstr>
      <vt:lpstr>UKF Installation</vt:lpstr>
      <vt:lpstr>UKF Tractography</vt:lpstr>
      <vt:lpstr>Why UKF</vt:lpstr>
      <vt:lpstr>Unscented Kalman Filter Tractography</vt:lpstr>
      <vt:lpstr>Before getting started…</vt:lpstr>
      <vt:lpstr>DWI Dataset</vt:lpstr>
      <vt:lpstr>Start Slicer</vt:lpstr>
      <vt:lpstr>Load the data</vt:lpstr>
      <vt:lpstr>There you go…!</vt:lpstr>
      <vt:lpstr>Main Steps</vt:lpstr>
      <vt:lpstr>Brain Mask Creation</vt:lpstr>
      <vt:lpstr>PowerPoint Presentation</vt:lpstr>
      <vt:lpstr>PowerPoint Presentation</vt:lpstr>
      <vt:lpstr>Tract Seeding</vt:lpstr>
      <vt:lpstr>Tract Selection</vt:lpstr>
      <vt:lpstr>DWI to DTI Estimation</vt:lpstr>
      <vt:lpstr>Set the Parameters</vt:lpstr>
      <vt:lpstr>PowerPoint Presentation</vt:lpstr>
      <vt:lpstr>Status: Completed! 100%</vt:lpstr>
      <vt:lpstr>color-coded DTI volume</vt:lpstr>
      <vt:lpstr>PowerPoint Presentation</vt:lpstr>
      <vt:lpstr>Diffusion Tensor Scalar Measurements; FA</vt:lpstr>
      <vt:lpstr>PowerPoint Presentation</vt:lpstr>
      <vt:lpstr>Select the Editor Module</vt:lpstr>
      <vt:lpstr>to be able to select ROI for CC as an example, select sagittal view (yellow slice only)</vt:lpstr>
      <vt:lpstr>ROI Definiton</vt:lpstr>
      <vt:lpstr>press enter  repeat this for 3 adjacent slices</vt:lpstr>
      <vt:lpstr>PowerPoint Presentation</vt:lpstr>
      <vt:lpstr>UKF Tractography</vt:lpstr>
      <vt:lpstr> UKF Tractography Module</vt:lpstr>
      <vt:lpstr>PowerPoint Presentation</vt:lpstr>
      <vt:lpstr>PowerPoint Presentation</vt:lpstr>
      <vt:lpstr>PowerPoint Presentation</vt:lpstr>
      <vt:lpstr>Corpus Callosum</vt:lpstr>
      <vt:lpstr>Run UKF Tractography in CLI</vt:lpstr>
      <vt:lpstr>Run UKF Tractography in CLI</vt:lpstr>
      <vt:lpstr>Conclusion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UKF Tractography Tutorial</dc:title>
  <dc:creator>SONY</dc:creator>
  <cp:lastModifiedBy>Fan</cp:lastModifiedBy>
  <cp:revision>115</cp:revision>
  <dcterms:modified xsi:type="dcterms:W3CDTF">2016-12-13T16:42:12Z</dcterms:modified>
</cp:coreProperties>
</file>